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e29e490e8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e29e490e8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e29e490e8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e29e490e8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e29e490e8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e29e490e8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e29e490e8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e29e490e8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e29e490e8_7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de29e490e8_7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e46af9c5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de46af9c5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e29e490e8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de29e490e8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e29e490e8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e29e490e8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e204f67d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de204f67d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de52ff6f2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de52ff6f2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e1f9dfa57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de1f9dfa57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e29e490e8_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de29e490e8_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de29e490e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de29e490e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de29e490e8_7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de29e490e8_7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e29e490e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e29e490e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e29e490e8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e29e490e8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e29e490e8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e29e490e8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e29e490e8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de29e490e8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5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Relationship Id="rId5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lenaramusic.com/" TargetMode="External"/><Relationship Id="rId4" Type="http://schemas.openxmlformats.org/officeDocument/2006/relationships/hyperlink" Target="http://lenaramusic.com/" TargetMode="External"/><Relationship Id="rId5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youtu.be/KUs-IUlub9o?si=pCM3d982XWCXmrzH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5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2.png"/><Relationship Id="rId5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4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22.jp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513450" y="320175"/>
            <a:ext cx="8117100" cy="149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l" sz="2688"/>
              <a:t>Lenara Osmanova: </a:t>
            </a:r>
            <a:br>
              <a:rPr lang="nl" sz="2688"/>
            </a:br>
            <a:r>
              <a:rPr lang="nl" sz="2688"/>
              <a:t>een verhaal van doorzettingsvermogen en </a:t>
            </a:r>
            <a:r>
              <a:rPr lang="nl" sz="2688"/>
              <a:t>talent</a:t>
            </a:r>
            <a:r>
              <a:rPr lang="nl" sz="2688"/>
              <a:t> </a:t>
            </a:r>
            <a:endParaRPr sz="2688"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938499"/>
            <a:ext cx="82221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van Helena Gevaert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120" y="2571750"/>
            <a:ext cx="2701131" cy="22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10 : Muziek en Albums </a:t>
            </a:r>
            <a:endParaRPr/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471900" y="1754675"/>
            <a:ext cx="8222100" cy="32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Eerste album "Beautiful Crimea" (2007).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Tweede album "Heavenly Hero" (2013).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Bekend om liederen in Krim-Tataarse, Oekraïense en Russische talen.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975" y="3181000"/>
            <a:ext cx="2971026" cy="17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425" y="3180988"/>
            <a:ext cx="2764800" cy="183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11 : Optredens en Theater </a:t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471900" y="174292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977900" rtl="0" algn="l">
              <a:spcBef>
                <a:spcPts val="60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Finaliste van de Oekraïense nationale selectie voor het Eurovisie Songfestival (2009).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Hoofdrol in het toneelstuk "Dim-Ev-Home" in Kiev (2015).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25" y="2952500"/>
            <a:ext cx="2981768" cy="16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8462" y="2952512"/>
            <a:ext cx="3194150" cy="1616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12 : Activiteiten en onderscheidingen voor de oorlog </a:t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Titel "Honored Artist of Ukraine" door de president van Oekraïne (2017).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Optredens in meer dan 25 landen, waaronder de VS, Qatar, en Europese landen.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725" y="3214999"/>
            <a:ext cx="4467225" cy="229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13: Lenara in Brugge en België </a:t>
            </a:r>
            <a:endParaRPr/>
          </a:p>
        </p:txBody>
      </p:sp>
      <p:sp>
        <p:nvSpPr>
          <p:cNvPr id="169" name="Google Shape;169;p2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357" lvl="0" marL="977900" rtl="0" algn="l"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ct val="1000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Deelname aan steunacties en manifestaties voor Oekraïne.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0357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1000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Zingen van het volkslied in het Europees parlement in Brussel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75" y="3040950"/>
            <a:ext cx="1996500" cy="25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000" y="3040950"/>
            <a:ext cx="2979575" cy="33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800" y="3040951"/>
            <a:ext cx="3132075" cy="22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Slide 14 : In München en Hongarije</a:t>
            </a:r>
            <a:endParaRPr/>
          </a:p>
        </p:txBody>
      </p:sp>
      <p:sp>
        <p:nvSpPr>
          <p:cNvPr id="178" name="Google Shape;178;p2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175" y="1889425"/>
            <a:ext cx="3864799" cy="24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525" y="1889416"/>
            <a:ext cx="3864802" cy="5159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15 : geweldloos verzet door te zingen </a:t>
            </a:r>
            <a:endParaRPr/>
          </a:p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275" y="1636998"/>
            <a:ext cx="2661724" cy="35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37000"/>
            <a:ext cx="3035899" cy="350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7800" y="1637012"/>
            <a:ext cx="3493450" cy="370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16 : Volg Lenara Osmanova </a:t>
            </a:r>
            <a:endParaRPr/>
          </a:p>
        </p:txBody>
      </p:sp>
      <p:sp>
        <p:nvSpPr>
          <p:cNvPr id="195" name="Google Shape;195;p2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Website:</a:t>
            </a: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nl" sz="1700" u="sng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lenaramusic.com</a:t>
            </a:r>
            <a:endParaRPr sz="1700" u="sng">
              <a:solidFill>
                <a:srgbClr val="0000F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Sociale media: Facebook en Instagram.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Video’s van optredens op YouTube.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9750" y="1673800"/>
            <a:ext cx="2200150" cy="39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title"/>
          </p:nvPr>
        </p:nvSpPr>
        <p:spPr>
          <a:xfrm>
            <a:off x="154825" y="69175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17 : Tot Slot  </a:t>
            </a:r>
            <a:endParaRPr/>
          </a:p>
        </p:txBody>
      </p:sp>
      <p:sp>
        <p:nvSpPr>
          <p:cNvPr id="202" name="Google Shape;202;p29"/>
          <p:cNvSpPr txBox="1"/>
          <p:nvPr>
            <p:ph idx="1" type="body"/>
          </p:nvPr>
        </p:nvSpPr>
        <p:spPr>
          <a:xfrm>
            <a:off x="104075" y="18495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1"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inspirerende actrice </a:t>
            </a:r>
            <a:b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endParaRPr b="1"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203" name="Google Shape;20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7750" y="1849575"/>
            <a:ext cx="2756450" cy="287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18 : Luister je mee? </a:t>
            </a:r>
            <a:endParaRPr/>
          </a:p>
        </p:txBody>
      </p:sp>
      <p:sp>
        <p:nvSpPr>
          <p:cNvPr id="209" name="Google Shape;209;p30"/>
          <p:cNvSpPr txBox="1"/>
          <p:nvPr>
            <p:ph idx="1" type="body"/>
          </p:nvPr>
        </p:nvSpPr>
        <p:spPr>
          <a:xfrm>
            <a:off x="0" y="1954300"/>
            <a:ext cx="8435700" cy="3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nl"/>
            </a:br>
            <a:r>
              <a:rPr lang="nl" sz="8200" u="sng">
                <a:solidFill>
                  <a:schemeClr val="hlink"/>
                </a:solidFill>
                <a:hlinkClick r:id="rId3"/>
              </a:rPr>
              <a:t>https://youtu.be/KUs-IUlub9o?si=pCM3d982XWCXmrzH</a:t>
            </a:r>
            <a:endParaRPr sz="8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nl"/>
            </a:br>
            <a:r>
              <a:rPr lang="nl" sz="4800"/>
              <a:t>Ik zal voor je zingen en stilletjes het lot noemen,</a:t>
            </a:r>
            <a:br>
              <a:rPr lang="nl"/>
            </a:br>
            <a:r>
              <a:rPr lang="nl"/>
              <a:t> </a:t>
            </a:r>
            <a:r>
              <a:rPr lang="nl" sz="5000"/>
              <a:t>k zal me richten op de dromen die ik voor jou gedroomd heb</a:t>
            </a:r>
            <a:br>
              <a:rPr lang="nl" sz="5000"/>
            </a:br>
            <a:r>
              <a:rPr lang="nl" sz="5000"/>
              <a:t>En ik weet dat je in elk woord een vleugje liefde zal vinden dat de hemel ons stuurt. </a:t>
            </a:r>
            <a:endParaRPr sz="5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 sz="5000"/>
              <a:t>Rond de aarde vlieg ik in gedachten,</a:t>
            </a:r>
            <a:br>
              <a:rPr lang="nl" sz="5000"/>
            </a:br>
            <a:r>
              <a:rPr lang="nl" sz="5000"/>
              <a:t> Ik voel je naast me.</a:t>
            </a:r>
            <a:br>
              <a:rPr lang="nl" sz="5000"/>
            </a:br>
            <a:r>
              <a:rPr lang="nl" sz="5000"/>
              <a:t> Ik geloof dat we elkaar weer zullen ontmoeten,</a:t>
            </a:r>
            <a:br>
              <a:rPr lang="nl" sz="5000"/>
            </a:br>
            <a:r>
              <a:rPr lang="nl" sz="5000"/>
              <a:t> en niet alleen in dromen,</a:t>
            </a:r>
            <a:br>
              <a:rPr lang="nl" sz="5000"/>
            </a:br>
            <a:r>
              <a:rPr lang="nl" sz="5000"/>
              <a:t> maar jouw handpalmen zullen elkaar ontmoeten in de mijne.</a:t>
            </a:r>
            <a:br>
              <a:rPr lang="nl" sz="5000"/>
            </a:br>
            <a:br>
              <a:rPr lang="nl" sz="5000"/>
            </a:br>
            <a:r>
              <a:rPr lang="nl" sz="5000"/>
              <a:t> Ik zing voor jou, omdat ik het niet kan zeggen…</a:t>
            </a:r>
            <a:br>
              <a:rPr lang="nl" sz="5000"/>
            </a:br>
            <a:r>
              <a:rPr lang="nl" sz="5000"/>
              <a:t> Alles wat ik in mijn hart heb en begrijp</a:t>
            </a:r>
            <a:br>
              <a:rPr lang="nl" sz="5000"/>
            </a:br>
            <a:r>
              <a:rPr lang="nl" sz="5000"/>
              <a:t> Maar ik heb hoop en kracht om alles te overwinnen ,</a:t>
            </a:r>
            <a:br>
              <a:rPr lang="nl" sz="5000"/>
            </a:br>
            <a:r>
              <a:rPr lang="nl" sz="5000"/>
              <a:t> anders zal ik niet kunnen leven. </a:t>
            </a:r>
            <a:endParaRPr sz="5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65">
              <a:solidFill>
                <a:srgbClr val="FFFFFF"/>
              </a:solidFill>
              <a:highlight>
                <a:srgbClr val="0084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65">
              <a:solidFill>
                <a:srgbClr val="FFFFFF"/>
              </a:solidFill>
              <a:highlight>
                <a:srgbClr val="0084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19:  Bedankt voor jullie aandacht </a:t>
            </a:r>
            <a:endParaRPr/>
          </a:p>
        </p:txBody>
      </p:sp>
      <p:sp>
        <p:nvSpPr>
          <p:cNvPr id="215" name="Google Shape;215;p3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3013" y="239266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438200" y="353100"/>
            <a:ext cx="82221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9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nl" sz="29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lide</a:t>
            </a:r>
            <a:r>
              <a:rPr lang="nl" sz="29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 2: achtergrond van Lenara Osmanova</a:t>
            </a:r>
            <a:endParaRPr sz="29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91" y="2015650"/>
            <a:ext cx="3356058" cy="251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8751" y="2000050"/>
            <a:ext cx="1911199" cy="25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127350" y="1967362"/>
            <a:ext cx="2613625" cy="26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460950" y="280750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3 : Achtergrond van Lenara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700" y="1707450"/>
            <a:ext cx="3674249" cy="33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635700" y="3939975"/>
            <a:ext cx="8222100" cy="42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9950" y="1707450"/>
            <a:ext cx="2777798" cy="33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66150"/>
            <a:ext cx="2825676" cy="442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/>
        </p:nvSpPr>
        <p:spPr>
          <a:xfrm>
            <a:off x="438200" y="353100"/>
            <a:ext cx="82221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9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nl" sz="29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lide 4: afkomst van Lenara Osmanova</a:t>
            </a:r>
            <a:endParaRPr sz="29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98400" y="1719300"/>
            <a:ext cx="89472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                                                   </a:t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7157225" y="1653750"/>
            <a:ext cx="113100" cy="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875" y="1653750"/>
            <a:ext cx="2498650" cy="382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4350" y="1653750"/>
            <a:ext cx="3622374" cy="34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8775" y="1669950"/>
            <a:ext cx="3730001" cy="269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5 : afkomst van Lenara</a:t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5575"/>
            <a:ext cx="3391008" cy="3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9344" y="1575575"/>
            <a:ext cx="2968481" cy="395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825" y="1551563"/>
            <a:ext cx="3084950" cy="40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500"/>
              </a:spcAft>
              <a:buNone/>
            </a:pPr>
            <a:r>
              <a:rPr lang="nl"/>
              <a:t>Slide 6 : vroege jaren : begin in de kunst</a:t>
            </a:r>
            <a:endParaRPr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61713" y="164332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46620" lvl="0" marL="457200" rtl="0" algn="l">
              <a:spcBef>
                <a:spcPts val="600"/>
              </a:spcBef>
              <a:spcAft>
                <a:spcPts val="0"/>
              </a:spcAft>
              <a:buClr>
                <a:srgbClr val="0D0D0D"/>
              </a:buClr>
              <a:buSzPct val="100000"/>
              <a:buFont typeface="Arial"/>
              <a:buChar char="●"/>
            </a:pPr>
            <a:r>
              <a:rPr lang="nl" sz="2398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Talent voor kunst op jonge leeftijd vanaf 5 jaar</a:t>
            </a:r>
            <a:endParaRPr sz="2398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8691" lvl="0" marL="4572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84808"/>
              <a:buFont typeface="Arial"/>
              <a:buChar char="●"/>
            </a:pPr>
            <a:r>
              <a:rPr lang="nl" sz="2398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mini miss verkiezing</a:t>
            </a:r>
            <a:r>
              <a:rPr lang="nl" sz="2033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2033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8691" lvl="0" marL="4572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100000"/>
              <a:buFont typeface="Arial"/>
              <a:buChar char="●"/>
            </a:pPr>
            <a:r>
              <a:rPr lang="nl" sz="2033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artieste focus zang, acteren en dansen</a:t>
            </a:r>
            <a:endParaRPr sz="2033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2033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1425" y="2731367"/>
            <a:ext cx="2256700" cy="300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5087" y="2731375"/>
            <a:ext cx="2495776" cy="332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3975" y="2692175"/>
            <a:ext cx="2157449" cy="308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0325" y="2743125"/>
            <a:ext cx="2926074" cy="462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86100" y="188350"/>
            <a:ext cx="7746900" cy="99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722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Slide 7: Opleiding en Carrière : 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0" y="18867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ts val="1900"/>
              <a:buFont typeface="Arial"/>
              <a:buChar char="●"/>
            </a:pPr>
            <a:r>
              <a:rPr lang="nl" sz="19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Afgestudeerd aan de Nationale academie van cultuur en kunstonderwijs in Kiev.                                                                                                                                                                                                                                     Ere-Artiest van Oekraïne en de Krim.</a:t>
            </a:r>
            <a:endParaRPr sz="19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900"/>
              <a:buFont typeface="Arial"/>
              <a:buChar char="●"/>
            </a:pPr>
            <a:r>
              <a:rPr lang="nl" sz="19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Lid van de Kleine Academie voor Kunsten van de Krim. </a:t>
            </a:r>
            <a:endParaRPr sz="19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ctr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100"/>
              <a:buFont typeface="Arial"/>
              <a:buChar char="●"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2000" y="3801225"/>
            <a:ext cx="2322248" cy="1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	Slide 8 : Prijzen en Onderscheidingen</a:t>
            </a:r>
            <a:endParaRPr/>
          </a:p>
        </p:txBody>
      </p:sp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471900" y="180532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28600" lvl="0" marL="2921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nl" sz="15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nl" sz="19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Staatsprijs van de Nationale Stichting “Oekraïne voor Kinderen”.</a:t>
            </a:r>
            <a:r>
              <a:rPr lang="nl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nl" sz="15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  <a:r>
              <a:rPr lang="nl" sz="19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Erecertificaat van het presidium van de Hoge raad  van de Krim.</a:t>
            </a:r>
            <a:endParaRPr sz="19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28600" lvl="0" marL="2921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nl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nl" sz="1500">
                <a:solidFill>
                  <a:srgbClr val="0D0D0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nl" sz="19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Winnaar van diverse internationale festivals.</a:t>
            </a:r>
            <a:endParaRPr sz="19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28600" lvl="0" marL="2921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19500"/>
            <a:ext cx="914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0450" y="2968300"/>
            <a:ext cx="6154527" cy="410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Slide 9 : Internationale Erkenning 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377600" y="1582200"/>
            <a:ext cx="8222100" cy="3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150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Finalist van "Morning Star" in Moskou (1997).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6550" lvl="0" marL="977900" rtl="0" algn="l"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700"/>
              <a:buFont typeface="Arial"/>
              <a:buChar char="●"/>
            </a:pPr>
            <a:r>
              <a:rPr lang="nl" sz="1700">
                <a:solidFill>
                  <a:srgbClr val="0D0D0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Winnaar van "Light of Music" in Florence (2003) en vele andere internationale prijzen. (o.a. fotomodel) </a:t>
            </a:r>
            <a:endParaRPr sz="17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D0D0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0504" y="2992050"/>
            <a:ext cx="2119134" cy="22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900" y="2940400"/>
            <a:ext cx="2228500" cy="34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8850" y="2992050"/>
            <a:ext cx="3667925" cy="22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